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506" r:id="rId2"/>
    <p:sldId id="549" r:id="rId3"/>
    <p:sldId id="547" r:id="rId4"/>
    <p:sldId id="535" r:id="rId5"/>
    <p:sldId id="546" r:id="rId6"/>
    <p:sldId id="548" r:id="rId7"/>
    <p:sldId id="550"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080"/>
    <a:srgbClr val="808000"/>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1136" autoAdjust="0"/>
  </p:normalViewPr>
  <p:slideViewPr>
    <p:cSldViewPr snapToGrid="0" snapToObjects="1" showGuides="1">
      <p:cViewPr>
        <p:scale>
          <a:sx n="124" d="100"/>
          <a:sy n="124" d="100"/>
        </p:scale>
        <p:origin x="1280" y="12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3503E4-B324-F54D-9AEF-8418F54CCCC4}" type="datetimeFigureOut">
              <a:rPr lang="en-US" smtClean="0"/>
              <a:pPr/>
              <a:t>12/30/19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F7770C-74B2-114E-BF93-4899C9FB6ECD}" type="slidenum">
              <a:rPr lang="en-US" smtClean="0"/>
              <a:pPr/>
              <a:t>‹#›</a:t>
            </a:fld>
            <a:endParaRPr lang="en-US"/>
          </a:p>
        </p:txBody>
      </p:sp>
    </p:spTree>
    <p:extLst>
      <p:ext uri="{BB962C8B-B14F-4D97-AF65-F5344CB8AC3E}">
        <p14:creationId xmlns:p14="http://schemas.microsoft.com/office/powerpoint/2010/main" val="5222212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7770C-74B2-114E-BF93-4899C9FB6ECD}" type="slidenum">
              <a:rPr lang="en-US" smtClean="0"/>
              <a:pPr/>
              <a:t>1</a:t>
            </a:fld>
            <a:endParaRPr lang="en-US"/>
          </a:p>
        </p:txBody>
      </p:sp>
    </p:spTree>
    <p:extLst>
      <p:ext uri="{BB962C8B-B14F-4D97-AF65-F5344CB8AC3E}">
        <p14:creationId xmlns:p14="http://schemas.microsoft.com/office/powerpoint/2010/main" val="6573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7770C-74B2-114E-BF93-4899C9FB6ECD}" type="slidenum">
              <a:rPr lang="en-US" smtClean="0"/>
              <a:pPr/>
              <a:t>3</a:t>
            </a:fld>
            <a:endParaRPr lang="en-US"/>
          </a:p>
        </p:txBody>
      </p:sp>
    </p:spTree>
    <p:extLst>
      <p:ext uri="{BB962C8B-B14F-4D97-AF65-F5344CB8AC3E}">
        <p14:creationId xmlns:p14="http://schemas.microsoft.com/office/powerpoint/2010/main" val="2932614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F7770C-74B2-114E-BF93-4899C9FB6ECD}" type="slidenum">
              <a:rPr lang="en-US" smtClean="0"/>
              <a:pPr/>
              <a:t>4</a:t>
            </a:fld>
            <a:endParaRPr lang="en-US"/>
          </a:p>
        </p:txBody>
      </p:sp>
    </p:spTree>
    <p:extLst>
      <p:ext uri="{BB962C8B-B14F-4D97-AF65-F5344CB8AC3E}">
        <p14:creationId xmlns:p14="http://schemas.microsoft.com/office/powerpoint/2010/main" val="1552850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4"/>
            <a:ext cx="7772400" cy="1102519"/>
          </a:xfrm>
        </p:spPr>
        <p:txBody>
          <a:bodyPr/>
          <a:lstStyle>
            <a:lvl1pP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D17721D0-62F7-E44C-B161-6524AB505F7F}" type="datetimeFigureOut">
              <a:rPr lang="en-US" smtClean="0"/>
              <a:pPr/>
              <a:t>12/30/19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CAD8BFF-36FC-9D49-A041-B89518928E0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463872"/>
          </a:xfrm>
        </p:spPr>
        <p:txBody>
          <a:bodyPr>
            <a:normAutofit/>
          </a:bodyPr>
          <a:lstStyle>
            <a:lvl1pPr>
              <a:defRPr sz="2500"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57200" y="946298"/>
            <a:ext cx="8229600" cy="36483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D17721D0-62F7-E44C-B161-6524AB505F7F}" type="datetimeFigureOut">
              <a:rPr lang="en-US" smtClean="0"/>
              <a:pPr/>
              <a:t>12/30/19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CAD8BFF-36FC-9D49-A041-B89518928E0C}" type="slidenum">
              <a:rPr lang="en-US" smtClean="0"/>
              <a:pPr/>
              <a:t>‹#›</a:t>
            </a:fld>
            <a:endParaRPr lang="en-US"/>
          </a:p>
        </p:txBody>
      </p:sp>
      <p:pic>
        <p:nvPicPr>
          <p:cNvPr id="7" name="Shape 135">
            <a:extLst>
              <a:ext uri="{FF2B5EF4-FFF2-40B4-BE49-F238E27FC236}">
                <a16:creationId xmlns:a16="http://schemas.microsoft.com/office/drawing/2014/main" id="{219AAA27-F05B-9844-91A2-292954359443}"/>
              </a:ext>
            </a:extLst>
          </p:cNvPr>
          <p:cNvPicPr preferRelativeResize="0"/>
          <p:nvPr userDrawn="1"/>
        </p:nvPicPr>
        <p:blipFill>
          <a:blip r:embed="rId2">
            <a:alphaModFix/>
          </a:blip>
          <a:stretch>
            <a:fillRect/>
          </a:stretch>
        </p:blipFill>
        <p:spPr>
          <a:xfrm>
            <a:off x="8476611" y="138407"/>
            <a:ext cx="548700" cy="5479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ne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527668"/>
          </a:xfrm>
        </p:spPr>
        <p:txBody>
          <a:bodyPr>
            <a:normAutofit/>
          </a:bodyPr>
          <a:lstStyle>
            <a:lvl1pPr>
              <a:defRPr sz="2500" b="1"/>
            </a:lvl1pPr>
          </a:lstStyle>
          <a:p>
            <a:r>
              <a:rPr lang="en-US" dirty="0"/>
              <a:t>Click to edit Master title style</a:t>
            </a:r>
          </a:p>
        </p:txBody>
      </p:sp>
      <p:sp>
        <p:nvSpPr>
          <p:cNvPr id="5" name="Text Placeholder 2"/>
          <p:cNvSpPr>
            <a:spLocks noGrp="1"/>
          </p:cNvSpPr>
          <p:nvPr>
            <p:ph type="body" idx="1"/>
          </p:nvPr>
        </p:nvSpPr>
        <p:spPr bwMode="auto">
          <a:xfrm>
            <a:off x="457204" y="871870"/>
            <a:ext cx="8229601" cy="38715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Shape 135">
            <a:extLst>
              <a:ext uri="{FF2B5EF4-FFF2-40B4-BE49-F238E27FC236}">
                <a16:creationId xmlns:a16="http://schemas.microsoft.com/office/drawing/2014/main" id="{04F159A0-31EC-EB49-9815-65801729BF99}"/>
              </a:ext>
            </a:extLst>
          </p:cNvPr>
          <p:cNvPicPr preferRelativeResize="0"/>
          <p:nvPr userDrawn="1"/>
        </p:nvPicPr>
        <p:blipFill>
          <a:blip r:embed="rId2">
            <a:alphaModFix/>
          </a:blip>
          <a:stretch>
            <a:fillRect/>
          </a:stretch>
        </p:blipFill>
        <p:spPr>
          <a:xfrm>
            <a:off x="8476611" y="138407"/>
            <a:ext cx="548700" cy="547987"/>
          </a:xfrm>
          <a:prstGeom prst="rect">
            <a:avLst/>
          </a:prstGeom>
          <a:noFill/>
          <a:ln>
            <a:noFill/>
          </a:ln>
        </p:spPr>
      </p:pic>
      <p:pic>
        <p:nvPicPr>
          <p:cNvPr id="3" name="Picture 2">
            <a:extLst>
              <a:ext uri="{FF2B5EF4-FFF2-40B4-BE49-F238E27FC236}">
                <a16:creationId xmlns:a16="http://schemas.microsoft.com/office/drawing/2014/main" id="{02C5B729-320E-0C4A-8BBD-C9CF344BD2E1}"/>
              </a:ext>
            </a:extLst>
          </p:cNvPr>
          <p:cNvPicPr>
            <a:picLocks noChangeAspect="1"/>
          </p:cNvPicPr>
          <p:nvPr userDrawn="1"/>
        </p:nvPicPr>
        <p:blipFill>
          <a:blip r:embed="rId3"/>
          <a:srcRect/>
          <a:stretch/>
        </p:blipFill>
        <p:spPr>
          <a:xfrm>
            <a:off x="0" y="177713"/>
            <a:ext cx="1168400" cy="292100"/>
          </a:xfrm>
          <a:prstGeom prst="rect">
            <a:avLst/>
          </a:prstGeom>
        </p:spPr>
      </p:pic>
      <p:pic>
        <p:nvPicPr>
          <p:cNvPr id="7" name="Picture 6">
            <a:extLst>
              <a:ext uri="{FF2B5EF4-FFF2-40B4-BE49-F238E27FC236}">
                <a16:creationId xmlns:a16="http://schemas.microsoft.com/office/drawing/2014/main" id="{083A2A4D-503E-3049-B50F-2BCD8360CF99}"/>
              </a:ext>
            </a:extLst>
          </p:cNvPr>
          <p:cNvPicPr>
            <a:picLocks noChangeAspect="1"/>
          </p:cNvPicPr>
          <p:nvPr userDrawn="1"/>
        </p:nvPicPr>
        <p:blipFill>
          <a:blip r:embed="rId4">
            <a:clrChange>
              <a:clrFrom>
                <a:srgbClr val="30292A"/>
              </a:clrFrom>
              <a:clrTo>
                <a:srgbClr val="30292A">
                  <a:alpha val="0"/>
                </a:srgbClr>
              </a:clrTo>
            </a:clrChange>
          </a:blip>
          <a:stretch>
            <a:fillRect/>
          </a:stretch>
        </p:blipFill>
        <p:spPr>
          <a:xfrm>
            <a:off x="-95694" y="4477931"/>
            <a:ext cx="2020186" cy="897860"/>
          </a:xfrm>
          <a:prstGeom prst="rect">
            <a:avLst/>
          </a:prstGeom>
        </p:spPr>
      </p:pic>
      <p:pic>
        <p:nvPicPr>
          <p:cNvPr id="8" name="Picture 7">
            <a:extLst>
              <a:ext uri="{FF2B5EF4-FFF2-40B4-BE49-F238E27FC236}">
                <a16:creationId xmlns:a16="http://schemas.microsoft.com/office/drawing/2014/main" id="{67C80FF9-FD36-884A-9FB7-1B1717AB02AB}"/>
              </a:ext>
            </a:extLst>
          </p:cNvPr>
          <p:cNvPicPr>
            <a:picLocks noChangeAspect="1"/>
          </p:cNvPicPr>
          <p:nvPr userDrawn="1"/>
        </p:nvPicPr>
        <p:blipFill>
          <a:blip r:embed="rId5"/>
          <a:stretch>
            <a:fillRect/>
          </a:stretch>
        </p:blipFill>
        <p:spPr>
          <a:xfrm>
            <a:off x="8680071" y="4677416"/>
            <a:ext cx="463929" cy="466084"/>
          </a:xfrm>
          <a:prstGeom prst="rect">
            <a:avLst/>
          </a:prstGeom>
        </p:spPr>
      </p:pic>
    </p:spTree>
    <p:extLst>
      <p:ext uri="{BB962C8B-B14F-4D97-AF65-F5344CB8AC3E}">
        <p14:creationId xmlns:p14="http://schemas.microsoft.com/office/powerpoint/2010/main" val="1134106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2" name="Shape 135">
            <a:extLst>
              <a:ext uri="{FF2B5EF4-FFF2-40B4-BE49-F238E27FC236}">
                <a16:creationId xmlns:a16="http://schemas.microsoft.com/office/drawing/2014/main" id="{6E465C59-A0DD-FB4A-A8CC-F7D7AD03FD29}"/>
              </a:ext>
            </a:extLst>
          </p:cNvPr>
          <p:cNvPicPr preferRelativeResize="0"/>
          <p:nvPr userDrawn="1"/>
        </p:nvPicPr>
        <p:blipFill>
          <a:blip r:embed="rId2">
            <a:alphaModFix/>
          </a:blip>
          <a:stretch>
            <a:fillRect/>
          </a:stretch>
        </p:blipFill>
        <p:spPr>
          <a:xfrm>
            <a:off x="8476611" y="138407"/>
            <a:ext cx="548700" cy="547987"/>
          </a:xfrm>
          <a:prstGeom prst="rect">
            <a:avLst/>
          </a:prstGeom>
          <a:noFill/>
          <a:ln>
            <a:noFill/>
          </a:ln>
        </p:spPr>
      </p:pic>
    </p:spTree>
    <p:extLst>
      <p:ext uri="{BB962C8B-B14F-4D97-AF65-F5344CB8AC3E}">
        <p14:creationId xmlns:p14="http://schemas.microsoft.com/office/powerpoint/2010/main" val="12532222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bg1"/>
                </a:solidFill>
              </a:defRPr>
            </a:lvl1pPr>
          </a:lstStyle>
          <a:p>
            <a:fld id="{D17721D0-62F7-E44C-B161-6524AB505F7F}" type="datetimeFigureOut">
              <a:rPr lang="en-US" smtClean="0"/>
              <a:pPr/>
              <a:t>12/30/19</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bg1"/>
                </a:solidFill>
              </a:defRPr>
            </a:lvl1pPr>
          </a:lstStyle>
          <a:p>
            <a:fld id="{5CAD8BFF-36FC-9D49-A041-B89518928E0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91" r:id="rId3"/>
    <p:sldLayoutId id="2147483692" r:id="rId4"/>
  </p:sldLayoutIdLst>
  <p:txStyles>
    <p:titleStyle>
      <a:lvl1pPr algn="ctr" defTabSz="457200" rtl="0" eaLnBrk="1" latinLnBrk="0" hangingPunct="1">
        <a:spcBef>
          <a:spcPct val="0"/>
        </a:spcBef>
        <a:buNone/>
        <a:defRPr sz="25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astroml.dirac.institut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numpy.scipy.org/" TargetMode="External"/><Relationship Id="rId7" Type="http://schemas.openxmlformats.org/officeDocument/2006/relationships/hyperlink" Target="http://astropy.org/" TargetMode="External"/><Relationship Id="rId2" Type="http://schemas.openxmlformats.org/officeDocument/2006/relationships/image" Target="../media/image6.tiff"/><Relationship Id="rId1" Type="http://schemas.openxmlformats.org/officeDocument/2006/relationships/slideLayout" Target="../slideLayouts/slideLayout3.xml"/><Relationship Id="rId6" Type="http://schemas.openxmlformats.org/officeDocument/2006/relationships/hyperlink" Target="http://matplotlib.org/" TargetMode="External"/><Relationship Id="rId5" Type="http://schemas.openxmlformats.org/officeDocument/2006/relationships/hyperlink" Target="http://scikit-learn.org/" TargetMode="External"/><Relationship Id="rId4" Type="http://schemas.openxmlformats.org/officeDocument/2006/relationships/hyperlink" Target="http://scipy.org/"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stroML/astroML"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BAAE80F-35FF-CE42-83C1-FF32D1050B64}"/>
              </a:ext>
            </a:extLst>
          </p:cNvPr>
          <p:cNvSpPr txBox="1"/>
          <p:nvPr/>
        </p:nvSpPr>
        <p:spPr>
          <a:xfrm>
            <a:off x="1158949" y="1667885"/>
            <a:ext cx="7006856" cy="1692771"/>
          </a:xfrm>
          <a:prstGeom prst="rect">
            <a:avLst/>
          </a:prstGeom>
          <a:noFill/>
        </p:spPr>
        <p:txBody>
          <a:bodyPr wrap="square" rtlCol="0">
            <a:spAutoFit/>
          </a:bodyPr>
          <a:lstStyle/>
          <a:p>
            <a:pPr algn="ctr"/>
            <a:r>
              <a:rPr lang="en-US" sz="3200" b="1" dirty="0">
                <a:solidFill>
                  <a:schemeClr val="bg1"/>
                </a:solidFill>
              </a:rPr>
              <a:t>Statistics, Data Mining, and Machine Learning in Astronomy</a:t>
            </a:r>
          </a:p>
          <a:p>
            <a:pPr algn="ctr"/>
            <a:r>
              <a:rPr lang="en-US" sz="2000" b="1" dirty="0">
                <a:solidFill>
                  <a:schemeClr val="bg1"/>
                </a:solidFill>
              </a:rPr>
              <a:t>Andrew Connolly, </a:t>
            </a:r>
            <a:r>
              <a:rPr lang="en-US" sz="2000" b="1" dirty="0" err="1">
                <a:solidFill>
                  <a:schemeClr val="bg1"/>
                </a:solidFill>
              </a:rPr>
              <a:t>Brigitta</a:t>
            </a:r>
            <a:r>
              <a:rPr lang="en-US" sz="2000" b="1" dirty="0">
                <a:solidFill>
                  <a:schemeClr val="bg1"/>
                </a:solidFill>
              </a:rPr>
              <a:t> </a:t>
            </a:r>
            <a:r>
              <a:rPr lang="en-US" sz="2000" b="1" dirty="0" err="1">
                <a:solidFill>
                  <a:schemeClr val="bg1"/>
                </a:solidFill>
              </a:rPr>
              <a:t>Sipocz</a:t>
            </a:r>
            <a:r>
              <a:rPr lang="en-US" sz="2000" b="1" dirty="0">
                <a:solidFill>
                  <a:schemeClr val="bg1"/>
                </a:solidFill>
              </a:rPr>
              <a:t>, </a:t>
            </a:r>
            <a:r>
              <a:rPr lang="en-US" sz="2000" b="1" dirty="0" err="1">
                <a:solidFill>
                  <a:schemeClr val="bg1"/>
                </a:solidFill>
              </a:rPr>
              <a:t>Zeljko</a:t>
            </a:r>
            <a:r>
              <a:rPr lang="en-US" sz="2000" b="1" dirty="0">
                <a:solidFill>
                  <a:schemeClr val="bg1"/>
                </a:solidFill>
              </a:rPr>
              <a:t> </a:t>
            </a:r>
            <a:r>
              <a:rPr lang="en-US" sz="2000" b="1" dirty="0" err="1">
                <a:solidFill>
                  <a:schemeClr val="bg1"/>
                </a:solidFill>
              </a:rPr>
              <a:t>Ivezic</a:t>
            </a:r>
            <a:endParaRPr lang="en-US" sz="2000" b="1" dirty="0">
              <a:solidFill>
                <a:schemeClr val="bg1"/>
              </a:solidFill>
            </a:endParaRPr>
          </a:p>
          <a:p>
            <a:pPr algn="ctr"/>
            <a:r>
              <a:rPr lang="en-US" sz="2000" b="1" dirty="0">
                <a:solidFill>
                  <a:schemeClr val="bg1"/>
                </a:solidFill>
              </a:rPr>
              <a:t>University of Washington</a:t>
            </a:r>
          </a:p>
        </p:txBody>
      </p:sp>
    </p:spTree>
    <p:extLst>
      <p:ext uri="{BB962C8B-B14F-4D97-AF65-F5344CB8AC3E}">
        <p14:creationId xmlns:p14="http://schemas.microsoft.com/office/powerpoint/2010/main" val="1457979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40F1-CBE2-B44E-9601-EF84C46A34EC}"/>
              </a:ext>
            </a:extLst>
          </p:cNvPr>
          <p:cNvSpPr>
            <a:spLocks noGrp="1"/>
          </p:cNvSpPr>
          <p:nvPr>
            <p:ph type="title"/>
          </p:nvPr>
        </p:nvSpPr>
        <p:spPr/>
        <p:txBody>
          <a:bodyPr/>
          <a:lstStyle/>
          <a:p>
            <a:r>
              <a:rPr lang="en-US" dirty="0"/>
              <a:t>Welcome</a:t>
            </a:r>
          </a:p>
        </p:txBody>
      </p:sp>
      <p:sp>
        <p:nvSpPr>
          <p:cNvPr id="4" name="Rectangle 3">
            <a:extLst>
              <a:ext uri="{FF2B5EF4-FFF2-40B4-BE49-F238E27FC236}">
                <a16:creationId xmlns:a16="http://schemas.microsoft.com/office/drawing/2014/main" id="{A84A8B56-7D5D-BB4D-A253-9A2E212FF77C}"/>
              </a:ext>
            </a:extLst>
          </p:cNvPr>
          <p:cNvSpPr/>
          <p:nvPr/>
        </p:nvSpPr>
        <p:spPr>
          <a:xfrm>
            <a:off x="318498" y="1057186"/>
            <a:ext cx="8661115" cy="3693319"/>
          </a:xfrm>
          <a:prstGeom prst="rect">
            <a:avLst/>
          </a:prstGeom>
        </p:spPr>
        <p:txBody>
          <a:bodyPr wrap="square">
            <a:spAutoFit/>
          </a:bodyPr>
          <a:lstStyle/>
          <a:p>
            <a:r>
              <a:rPr lang="en-US" dirty="0">
                <a:solidFill>
                  <a:srgbClr val="FFFFFF"/>
                </a:solidFill>
              </a:rPr>
              <a:t>DATE: Monday, 6 January 2020</a:t>
            </a:r>
          </a:p>
          <a:p>
            <a:r>
              <a:rPr lang="en-US" dirty="0">
                <a:solidFill>
                  <a:srgbClr val="FFFFFF"/>
                </a:solidFill>
              </a:rPr>
              <a:t>TIME: 13:00 - 17:00pm</a:t>
            </a:r>
          </a:p>
          <a:p>
            <a:r>
              <a:rPr lang="en-US" dirty="0">
                <a:solidFill>
                  <a:srgbClr val="FFFFFF"/>
                </a:solidFill>
              </a:rPr>
              <a:t>LOCATION: ROOM 323 A at the Hawai'i Convention Center</a:t>
            </a:r>
          </a:p>
          <a:p>
            <a:r>
              <a:rPr lang="en-US" dirty="0">
                <a:solidFill>
                  <a:srgbClr val="FFFFFF"/>
                </a:solidFill>
              </a:rPr>
              <a:t>This workshop will introduce the astronomical community to the 2nd edition of the book Statistics, Data Mining, and Machine Learning in Astronomy and the associated software package </a:t>
            </a:r>
            <a:r>
              <a:rPr lang="en-US" dirty="0" err="1">
                <a:solidFill>
                  <a:srgbClr val="FFFFFF"/>
                </a:solidFill>
              </a:rPr>
              <a:t>astroML</a:t>
            </a:r>
            <a:r>
              <a:rPr lang="en-US" dirty="0">
                <a:solidFill>
                  <a:srgbClr val="FFFFFF"/>
                </a:solidFill>
              </a:rPr>
              <a:t>. The goal is to introduce participants to a variety of statistical and machine learning tools available within the open source </a:t>
            </a:r>
            <a:r>
              <a:rPr lang="en-US" dirty="0" err="1">
                <a:solidFill>
                  <a:srgbClr val="FFFFFF"/>
                </a:solidFill>
              </a:rPr>
              <a:t>astroML</a:t>
            </a:r>
            <a:r>
              <a:rPr lang="en-US" dirty="0">
                <a:solidFill>
                  <a:srgbClr val="FFFFFF"/>
                </a:solidFill>
              </a:rPr>
              <a:t> library. The format will be interactive, including short presentations on different machine learning methodologies followed by instructor-guided, </a:t>
            </a:r>
            <a:r>
              <a:rPr lang="en-US" dirty="0" err="1">
                <a:solidFill>
                  <a:srgbClr val="FFFFFF"/>
                </a:solidFill>
              </a:rPr>
              <a:t>Jupyter</a:t>
            </a:r>
            <a:r>
              <a:rPr lang="en-US" dirty="0">
                <a:solidFill>
                  <a:srgbClr val="FFFFFF"/>
                </a:solidFill>
              </a:rPr>
              <a:t> notebook based tutorials. In these tutorial sessions participants will be able to try out the tools and to ask questions from expert users and developers. Our primary focus will be on the new material and applications in the 2nd edition of the book.</a:t>
            </a:r>
          </a:p>
          <a:p>
            <a:endParaRPr lang="en-US" dirty="0">
              <a:solidFill>
                <a:srgbClr val="FFFFFF"/>
              </a:solidFill>
            </a:endParaRPr>
          </a:p>
        </p:txBody>
      </p:sp>
    </p:spTree>
    <p:extLst>
      <p:ext uri="{BB962C8B-B14F-4D97-AF65-F5344CB8AC3E}">
        <p14:creationId xmlns:p14="http://schemas.microsoft.com/office/powerpoint/2010/main" val="378549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A054-015F-6347-8635-FF6AD8EE145B}"/>
              </a:ext>
            </a:extLst>
          </p:cNvPr>
          <p:cNvSpPr>
            <a:spLocks noGrp="1"/>
          </p:cNvSpPr>
          <p:nvPr>
            <p:ph type="title"/>
          </p:nvPr>
        </p:nvSpPr>
        <p:spPr/>
        <p:txBody>
          <a:bodyPr/>
          <a:lstStyle/>
          <a:p>
            <a:r>
              <a:rPr lang="en-US" dirty="0"/>
              <a:t>While we discuss </a:t>
            </a:r>
            <a:r>
              <a:rPr lang="en-US" dirty="0" err="1"/>
              <a:t>astroML</a:t>
            </a:r>
            <a:endParaRPr lang="en-US" dirty="0"/>
          </a:p>
        </p:txBody>
      </p:sp>
      <p:sp>
        <p:nvSpPr>
          <p:cNvPr id="3" name="Text Placeholder 2">
            <a:extLst>
              <a:ext uri="{FF2B5EF4-FFF2-40B4-BE49-F238E27FC236}">
                <a16:creationId xmlns:a16="http://schemas.microsoft.com/office/drawing/2014/main" id="{4BEB3473-88E5-EF48-AA2C-F79ABD14614C}"/>
              </a:ext>
            </a:extLst>
          </p:cNvPr>
          <p:cNvSpPr>
            <a:spLocks noGrp="1"/>
          </p:cNvSpPr>
          <p:nvPr>
            <p:ph type="body" idx="1"/>
          </p:nvPr>
        </p:nvSpPr>
        <p:spPr/>
        <p:txBody>
          <a:bodyPr/>
          <a:lstStyle/>
          <a:p>
            <a:r>
              <a:rPr lang="en-US" dirty="0">
                <a:solidFill>
                  <a:srgbClr val="FFFFFF"/>
                </a:solidFill>
                <a:hlinkClick r:id="rId3">
                  <a:extLst>
                    <a:ext uri="{A12FA001-AC4F-418D-AE19-62706E023703}">
                      <ahyp:hlinkClr xmlns:ahyp="http://schemas.microsoft.com/office/drawing/2018/hyperlinkcolor" val="tx"/>
                    </a:ext>
                  </a:extLst>
                </a:hlinkClick>
              </a:rPr>
              <a:t>http://astroml.dirac.institute</a:t>
            </a:r>
            <a:endParaRPr lang="en-US" dirty="0">
              <a:solidFill>
                <a:srgbClr val="FFFFFF"/>
              </a:solidFill>
            </a:endParaRPr>
          </a:p>
          <a:p>
            <a:pPr lvl="2"/>
            <a:r>
              <a:rPr lang="en-US" sz="2000" dirty="0"/>
              <a:t>Enter your GitHub credentials</a:t>
            </a:r>
          </a:p>
          <a:p>
            <a:pPr lvl="2"/>
            <a:r>
              <a:rPr lang="en-US" sz="2000" dirty="0"/>
              <a:t>Start the server</a:t>
            </a:r>
          </a:p>
          <a:p>
            <a:pPr lvl="2"/>
            <a:r>
              <a:rPr lang="en-US" sz="2000" dirty="0"/>
              <a:t>If successful you should see (select the </a:t>
            </a:r>
            <a:r>
              <a:rPr lang="en-US" sz="2000" dirty="0" err="1"/>
              <a:t>astroML</a:t>
            </a:r>
            <a:r>
              <a:rPr lang="en-US" sz="2000" dirty="0"/>
              <a:t>-workshop folder)</a:t>
            </a:r>
          </a:p>
          <a:p>
            <a:pPr marL="914400" lvl="2"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C5850AD8-5621-1F46-BD6C-EA60BA9FCA2E}"/>
              </a:ext>
            </a:extLst>
          </p:cNvPr>
          <p:cNvPicPr>
            <a:picLocks noChangeAspect="1"/>
          </p:cNvPicPr>
          <p:nvPr/>
        </p:nvPicPr>
        <p:blipFill>
          <a:blip r:embed="rId4"/>
          <a:stretch>
            <a:fillRect/>
          </a:stretch>
        </p:blipFill>
        <p:spPr>
          <a:xfrm>
            <a:off x="457199" y="2603649"/>
            <a:ext cx="8229601" cy="1809687"/>
          </a:xfrm>
          <a:prstGeom prst="rect">
            <a:avLst/>
          </a:prstGeom>
        </p:spPr>
      </p:pic>
    </p:spTree>
    <p:extLst>
      <p:ext uri="{BB962C8B-B14F-4D97-AF65-F5344CB8AC3E}">
        <p14:creationId xmlns:p14="http://schemas.microsoft.com/office/powerpoint/2010/main" val="77202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F710-BEE9-7A4F-BD15-CE4350188797}"/>
              </a:ext>
            </a:extLst>
          </p:cNvPr>
          <p:cNvSpPr>
            <a:spLocks noGrp="1"/>
          </p:cNvSpPr>
          <p:nvPr>
            <p:ph type="title"/>
          </p:nvPr>
        </p:nvSpPr>
        <p:spPr/>
        <p:txBody>
          <a:bodyPr>
            <a:normAutofit/>
          </a:bodyPr>
          <a:lstStyle/>
          <a:p>
            <a:r>
              <a:rPr lang="en-US" dirty="0"/>
              <a:t>Outline of this workshop</a:t>
            </a:r>
          </a:p>
        </p:txBody>
      </p:sp>
      <p:sp>
        <p:nvSpPr>
          <p:cNvPr id="4" name="Text Placeholder 3">
            <a:extLst>
              <a:ext uri="{FF2B5EF4-FFF2-40B4-BE49-F238E27FC236}">
                <a16:creationId xmlns:a16="http://schemas.microsoft.com/office/drawing/2014/main" id="{10CDA59E-4CB4-DA4A-B412-0AADBD0B53AA}"/>
              </a:ext>
            </a:extLst>
          </p:cNvPr>
          <p:cNvSpPr>
            <a:spLocks noGrp="1"/>
          </p:cNvSpPr>
          <p:nvPr>
            <p:ph type="body" idx="1"/>
          </p:nvPr>
        </p:nvSpPr>
        <p:spPr/>
        <p:txBody>
          <a:bodyPr>
            <a:normAutofit/>
          </a:bodyPr>
          <a:lstStyle/>
          <a:p>
            <a:r>
              <a:rPr lang="en-US" dirty="0"/>
              <a:t>Brief introduction to </a:t>
            </a:r>
            <a:r>
              <a:rPr lang="en-US" dirty="0" err="1"/>
              <a:t>astroML</a:t>
            </a:r>
            <a:r>
              <a:rPr lang="en-US" dirty="0"/>
              <a:t> and the changes</a:t>
            </a:r>
          </a:p>
          <a:p>
            <a:pPr lvl="1"/>
            <a:r>
              <a:rPr lang="en-US" sz="2000" dirty="0" err="1"/>
              <a:t>Whats</a:t>
            </a:r>
            <a:r>
              <a:rPr lang="en-US" sz="2000" dirty="0"/>
              <a:t> new in </a:t>
            </a:r>
            <a:r>
              <a:rPr lang="en-US" sz="2000" dirty="0" err="1"/>
              <a:t>astroML</a:t>
            </a:r>
            <a:r>
              <a:rPr lang="en-US" sz="2000" dirty="0"/>
              <a:t> (Andy Connolly)</a:t>
            </a:r>
          </a:p>
          <a:p>
            <a:pPr lvl="1"/>
            <a:r>
              <a:rPr lang="en-US" sz="2000" dirty="0"/>
              <a:t>Hierarchical Bayes (</a:t>
            </a:r>
            <a:r>
              <a:rPr lang="en-US" sz="2000" dirty="0" err="1"/>
              <a:t>Zeljko</a:t>
            </a:r>
            <a:r>
              <a:rPr lang="en-US" sz="2000" dirty="0"/>
              <a:t> </a:t>
            </a:r>
            <a:r>
              <a:rPr lang="en-US" sz="2000" dirty="0" err="1"/>
              <a:t>Ivezic</a:t>
            </a:r>
            <a:r>
              <a:rPr lang="en-US" sz="2000" dirty="0"/>
              <a:t>)</a:t>
            </a:r>
          </a:p>
          <a:p>
            <a:pPr lvl="1"/>
            <a:r>
              <a:rPr lang="en-US" sz="2000" dirty="0"/>
              <a:t>Approximate Bayesian Computation (</a:t>
            </a:r>
            <a:r>
              <a:rPr lang="en-US" sz="2000" dirty="0" err="1"/>
              <a:t>Zeljko</a:t>
            </a:r>
            <a:r>
              <a:rPr lang="en-US" sz="2000" dirty="0"/>
              <a:t> </a:t>
            </a:r>
            <a:r>
              <a:rPr lang="en-US" sz="2000" dirty="0" err="1"/>
              <a:t>Ivezic</a:t>
            </a:r>
            <a:r>
              <a:rPr lang="en-US" sz="2000" dirty="0"/>
              <a:t>)</a:t>
            </a:r>
          </a:p>
          <a:p>
            <a:pPr lvl="1"/>
            <a:r>
              <a:rPr lang="en-US" sz="2000" dirty="0"/>
              <a:t>Regression with Uncertainty (</a:t>
            </a:r>
            <a:r>
              <a:rPr lang="en-US" sz="2000" dirty="0" err="1"/>
              <a:t>Brigitta</a:t>
            </a:r>
            <a:r>
              <a:rPr lang="en-US" sz="2000" dirty="0"/>
              <a:t> </a:t>
            </a:r>
            <a:r>
              <a:rPr lang="en-US" sz="2000" dirty="0" err="1"/>
              <a:t>Sipocz</a:t>
            </a:r>
            <a:r>
              <a:rPr lang="en-US" sz="2000" dirty="0"/>
              <a:t>)</a:t>
            </a:r>
          </a:p>
          <a:p>
            <a:pPr lvl="1"/>
            <a:r>
              <a:rPr lang="en-US" sz="2000" dirty="0"/>
              <a:t>Deep Learning examples (Andy Connolly)</a:t>
            </a:r>
            <a:br>
              <a:rPr lang="en-US" sz="2000" dirty="0"/>
            </a:br>
            <a:endParaRPr lang="en-US" sz="2000" dirty="0"/>
          </a:p>
          <a:p>
            <a:r>
              <a:rPr lang="en-US" dirty="0"/>
              <a:t>The next year(s) of development</a:t>
            </a:r>
          </a:p>
          <a:p>
            <a:endParaRPr lang="en-US" dirty="0"/>
          </a:p>
        </p:txBody>
      </p:sp>
    </p:spTree>
    <p:extLst>
      <p:ext uri="{BB962C8B-B14F-4D97-AF65-F5344CB8AC3E}">
        <p14:creationId xmlns:p14="http://schemas.microsoft.com/office/powerpoint/2010/main" val="416720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34ABBF-0948-AB45-B7E0-E57CAB516DAF}"/>
              </a:ext>
            </a:extLst>
          </p:cNvPr>
          <p:cNvPicPr>
            <a:picLocks noChangeAspect="1"/>
          </p:cNvPicPr>
          <p:nvPr/>
        </p:nvPicPr>
        <p:blipFill>
          <a:blip r:embed="rId2"/>
          <a:stretch>
            <a:fillRect/>
          </a:stretch>
        </p:blipFill>
        <p:spPr>
          <a:xfrm>
            <a:off x="908221" y="739738"/>
            <a:ext cx="2676206" cy="3821957"/>
          </a:xfrm>
          <a:prstGeom prst="rect">
            <a:avLst/>
          </a:prstGeom>
        </p:spPr>
      </p:pic>
      <p:sp>
        <p:nvSpPr>
          <p:cNvPr id="5" name="TextBox 4">
            <a:extLst>
              <a:ext uri="{FF2B5EF4-FFF2-40B4-BE49-F238E27FC236}">
                <a16:creationId xmlns:a16="http://schemas.microsoft.com/office/drawing/2014/main" id="{23DA4D7D-77DE-F243-9D4C-4BA381453940}"/>
              </a:ext>
            </a:extLst>
          </p:cNvPr>
          <p:cNvSpPr txBox="1"/>
          <p:nvPr/>
        </p:nvSpPr>
        <p:spPr>
          <a:xfrm>
            <a:off x="4140697" y="1027414"/>
            <a:ext cx="4510355" cy="2862322"/>
          </a:xfrm>
          <a:prstGeom prst="rect">
            <a:avLst/>
          </a:prstGeom>
          <a:noFill/>
        </p:spPr>
        <p:txBody>
          <a:bodyPr wrap="square" rtlCol="0">
            <a:spAutoFit/>
          </a:bodyPr>
          <a:lstStyle/>
          <a:p>
            <a:r>
              <a:rPr lang="en-US" dirty="0" err="1">
                <a:solidFill>
                  <a:srgbClr val="FFFFFF"/>
                </a:solidFill>
              </a:rPr>
              <a:t>AstroML</a:t>
            </a:r>
            <a:r>
              <a:rPr lang="en-US" dirty="0">
                <a:solidFill>
                  <a:srgbClr val="FFFFFF"/>
                </a:solidFill>
              </a:rPr>
              <a:t>: is a Python module for machine </a:t>
            </a:r>
          </a:p>
          <a:p>
            <a:r>
              <a:rPr lang="en-US" dirty="0">
                <a:solidFill>
                  <a:srgbClr val="FFFFFF"/>
                </a:solidFill>
              </a:rPr>
              <a:t>learning and data mining built on </a:t>
            </a:r>
            <a:r>
              <a:rPr lang="en-US" dirty="0">
                <a:solidFill>
                  <a:srgbClr val="FFFFFF"/>
                </a:solidFill>
                <a:hlinkClick r:id="rId3">
                  <a:extLst>
                    <a:ext uri="{A12FA001-AC4F-418D-AE19-62706E023703}">
                      <ahyp:hlinkClr xmlns:ahyp="http://schemas.microsoft.com/office/drawing/2018/hyperlinkcolor" val="tx"/>
                    </a:ext>
                  </a:extLst>
                </a:hlinkClick>
              </a:rPr>
              <a:t>numpy</a:t>
            </a:r>
            <a:r>
              <a:rPr lang="en-US" dirty="0">
                <a:solidFill>
                  <a:srgbClr val="FFFFFF"/>
                </a:solidFill>
              </a:rPr>
              <a:t>, </a:t>
            </a:r>
          </a:p>
          <a:p>
            <a:r>
              <a:rPr lang="en-US" dirty="0">
                <a:solidFill>
                  <a:srgbClr val="FFFFFF"/>
                </a:solidFill>
                <a:hlinkClick r:id="rId4">
                  <a:extLst>
                    <a:ext uri="{A12FA001-AC4F-418D-AE19-62706E023703}">
                      <ahyp:hlinkClr xmlns:ahyp="http://schemas.microsoft.com/office/drawing/2018/hyperlinkcolor" val="tx"/>
                    </a:ext>
                  </a:extLst>
                </a:hlinkClick>
              </a:rPr>
              <a:t>scipy</a:t>
            </a:r>
            <a:r>
              <a:rPr lang="en-US" dirty="0">
                <a:solidFill>
                  <a:srgbClr val="FFFFFF"/>
                </a:solidFill>
              </a:rPr>
              <a:t>, </a:t>
            </a:r>
            <a:r>
              <a:rPr lang="en-US" dirty="0">
                <a:solidFill>
                  <a:srgbClr val="FFFFFF"/>
                </a:solidFill>
                <a:hlinkClick r:id="rId5">
                  <a:extLst>
                    <a:ext uri="{A12FA001-AC4F-418D-AE19-62706E023703}">
                      <ahyp:hlinkClr xmlns:ahyp="http://schemas.microsoft.com/office/drawing/2018/hyperlinkcolor" val="tx"/>
                    </a:ext>
                  </a:extLst>
                </a:hlinkClick>
              </a:rPr>
              <a:t>scikit-learn</a:t>
            </a:r>
            <a:r>
              <a:rPr lang="en-US" dirty="0">
                <a:solidFill>
                  <a:srgbClr val="FFFFFF"/>
                </a:solidFill>
              </a:rPr>
              <a:t>, </a:t>
            </a:r>
            <a:r>
              <a:rPr lang="en-US" dirty="0">
                <a:solidFill>
                  <a:srgbClr val="FFFFFF"/>
                </a:solidFill>
                <a:hlinkClick r:id="rId6">
                  <a:extLst>
                    <a:ext uri="{A12FA001-AC4F-418D-AE19-62706E023703}">
                      <ahyp:hlinkClr xmlns:ahyp="http://schemas.microsoft.com/office/drawing/2018/hyperlinkcolor" val="tx"/>
                    </a:ext>
                  </a:extLst>
                </a:hlinkClick>
              </a:rPr>
              <a:t>matplotlib</a:t>
            </a:r>
            <a:r>
              <a:rPr lang="en-US" dirty="0">
                <a:solidFill>
                  <a:srgbClr val="FFFFFF"/>
                </a:solidFill>
              </a:rPr>
              <a:t>, and </a:t>
            </a:r>
            <a:r>
              <a:rPr lang="en-US" dirty="0">
                <a:solidFill>
                  <a:srgbClr val="FFFFFF"/>
                </a:solidFill>
                <a:hlinkClick r:id="rId7">
                  <a:extLst>
                    <a:ext uri="{A12FA001-AC4F-418D-AE19-62706E023703}">
                      <ahyp:hlinkClr xmlns:ahyp="http://schemas.microsoft.com/office/drawing/2018/hyperlinkcolor" val="tx"/>
                    </a:ext>
                  </a:extLst>
                </a:hlinkClick>
              </a:rPr>
              <a:t>astropy</a:t>
            </a:r>
            <a:r>
              <a:rPr lang="en-US" dirty="0">
                <a:solidFill>
                  <a:srgbClr val="FFFFFF"/>
                </a:solidFill>
              </a:rPr>
              <a:t>, </a:t>
            </a:r>
          </a:p>
          <a:p>
            <a:r>
              <a:rPr lang="en-US" dirty="0">
                <a:solidFill>
                  <a:srgbClr val="FFFFFF"/>
                </a:solidFill>
              </a:rPr>
              <a:t>and distributed under the 3-clause BSD license. It contains a growing library of statistical and machine learning routines for analyzing astronomical data in Python, loaders for several open astronomical datasets, and a large suite of examples of analyzing and visualizing astronomical datasets.</a:t>
            </a:r>
          </a:p>
        </p:txBody>
      </p:sp>
    </p:spTree>
    <p:extLst>
      <p:ext uri="{BB962C8B-B14F-4D97-AF65-F5344CB8AC3E}">
        <p14:creationId xmlns:p14="http://schemas.microsoft.com/office/powerpoint/2010/main" val="4255366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0992-2BDE-7443-A4C8-9505ACF735CA}"/>
              </a:ext>
            </a:extLst>
          </p:cNvPr>
          <p:cNvSpPr>
            <a:spLocks noGrp="1"/>
          </p:cNvSpPr>
          <p:nvPr>
            <p:ph type="title"/>
          </p:nvPr>
        </p:nvSpPr>
        <p:spPr/>
        <p:txBody>
          <a:bodyPr/>
          <a:lstStyle/>
          <a:p>
            <a:r>
              <a:rPr lang="en-US" dirty="0"/>
              <a:t>What is new in </a:t>
            </a:r>
            <a:r>
              <a:rPr lang="en-US" dirty="0" err="1"/>
              <a:t>astroML</a:t>
            </a:r>
            <a:endParaRPr lang="en-US" dirty="0"/>
          </a:p>
        </p:txBody>
      </p:sp>
      <p:sp>
        <p:nvSpPr>
          <p:cNvPr id="3" name="Text Placeholder 2">
            <a:extLst>
              <a:ext uri="{FF2B5EF4-FFF2-40B4-BE49-F238E27FC236}">
                <a16:creationId xmlns:a16="http://schemas.microsoft.com/office/drawing/2014/main" id="{F705295E-FF92-D542-9142-EB9F01082A0A}"/>
              </a:ext>
            </a:extLst>
          </p:cNvPr>
          <p:cNvSpPr>
            <a:spLocks noGrp="1"/>
          </p:cNvSpPr>
          <p:nvPr>
            <p:ph type="body" idx="1"/>
          </p:nvPr>
        </p:nvSpPr>
        <p:spPr/>
        <p:txBody>
          <a:bodyPr>
            <a:normAutofit fontScale="92500" lnSpcReduction="20000"/>
          </a:bodyPr>
          <a:lstStyle/>
          <a:p>
            <a:r>
              <a:rPr lang="en-US" dirty="0">
                <a:solidFill>
                  <a:srgbClr val="FFFFFF"/>
                </a:solidFill>
                <a:hlinkClick r:id="rId2">
                  <a:extLst>
                    <a:ext uri="{A12FA001-AC4F-418D-AE19-62706E023703}">
                      <ahyp:hlinkClr xmlns:ahyp="http://schemas.microsoft.com/office/drawing/2018/hyperlinkcolor" val="tx"/>
                    </a:ext>
                  </a:extLst>
                </a:hlinkClick>
              </a:rPr>
              <a:t>https://github.com/astroML/astroML</a:t>
            </a:r>
            <a:endParaRPr lang="en-US" dirty="0">
              <a:solidFill>
                <a:srgbClr val="FFFFFF"/>
              </a:solidFill>
            </a:endParaRPr>
          </a:p>
          <a:p>
            <a:pPr lvl="1"/>
            <a:r>
              <a:rPr lang="en-US" sz="2200" dirty="0" err="1">
                <a:solidFill>
                  <a:srgbClr val="FFFFFF"/>
                </a:solidFill>
              </a:rPr>
              <a:t>Brigitta</a:t>
            </a:r>
            <a:r>
              <a:rPr lang="en-US" sz="2200" dirty="0">
                <a:solidFill>
                  <a:srgbClr val="FFFFFF"/>
                </a:solidFill>
              </a:rPr>
              <a:t> </a:t>
            </a:r>
            <a:r>
              <a:rPr lang="en-US" sz="2200" dirty="0" err="1">
                <a:solidFill>
                  <a:srgbClr val="FFFFFF"/>
                </a:solidFill>
              </a:rPr>
              <a:t>Sipocz</a:t>
            </a:r>
            <a:r>
              <a:rPr lang="en-US" sz="2200" dirty="0">
                <a:solidFill>
                  <a:srgbClr val="FFFFFF"/>
                </a:solidFill>
              </a:rPr>
              <a:t> is the new maintainer of </a:t>
            </a:r>
            <a:r>
              <a:rPr lang="en-US" sz="2200" dirty="0" err="1">
                <a:solidFill>
                  <a:srgbClr val="FFFFFF"/>
                </a:solidFill>
              </a:rPr>
              <a:t>astroML</a:t>
            </a:r>
            <a:endParaRPr lang="en-US" sz="2200" dirty="0">
              <a:solidFill>
                <a:srgbClr val="FFFFFF"/>
              </a:solidFill>
            </a:endParaRPr>
          </a:p>
          <a:p>
            <a:pPr lvl="1"/>
            <a:r>
              <a:rPr lang="en-US" sz="2200" dirty="0">
                <a:solidFill>
                  <a:srgbClr val="FFFFFF"/>
                </a:solidFill>
              </a:rPr>
              <a:t>Release v0.4 and new edition of the book</a:t>
            </a:r>
          </a:p>
          <a:p>
            <a:pPr lvl="2"/>
            <a:r>
              <a:rPr lang="en-US" sz="2200" dirty="0">
                <a:solidFill>
                  <a:srgbClr val="FFFFFF"/>
                </a:solidFill>
              </a:rPr>
              <a:t>Updated to latest versions of </a:t>
            </a:r>
            <a:r>
              <a:rPr lang="en-US" sz="2200" dirty="0" err="1">
                <a:solidFill>
                  <a:srgbClr val="FFFFFF"/>
                </a:solidFill>
              </a:rPr>
              <a:t>scikit</a:t>
            </a:r>
            <a:r>
              <a:rPr lang="en-US" sz="2200" dirty="0">
                <a:solidFill>
                  <a:srgbClr val="FFFFFF"/>
                </a:solidFill>
              </a:rPr>
              <a:t>-learn, </a:t>
            </a:r>
            <a:r>
              <a:rPr lang="en-US" sz="2200" dirty="0" err="1">
                <a:solidFill>
                  <a:srgbClr val="FFFFFF"/>
                </a:solidFill>
              </a:rPr>
              <a:t>astropy</a:t>
            </a:r>
            <a:r>
              <a:rPr lang="en-US" sz="2200" dirty="0">
                <a:solidFill>
                  <a:srgbClr val="FFFFFF"/>
                </a:solidFill>
              </a:rPr>
              <a:t>, </a:t>
            </a:r>
            <a:r>
              <a:rPr lang="en-US" sz="2200" dirty="0" err="1">
                <a:solidFill>
                  <a:srgbClr val="FFFFFF"/>
                </a:solidFill>
              </a:rPr>
              <a:t>numpy</a:t>
            </a:r>
            <a:r>
              <a:rPr lang="en-US" sz="2200" dirty="0">
                <a:solidFill>
                  <a:srgbClr val="FFFFFF"/>
                </a:solidFill>
              </a:rPr>
              <a:t>, </a:t>
            </a:r>
            <a:r>
              <a:rPr lang="en-US" sz="2200" dirty="0" err="1">
                <a:solidFill>
                  <a:srgbClr val="FFFFFF"/>
                </a:solidFill>
              </a:rPr>
              <a:t>scipy</a:t>
            </a:r>
            <a:endParaRPr lang="en-US" sz="2200" dirty="0">
              <a:solidFill>
                <a:srgbClr val="FFFFFF"/>
              </a:solidFill>
            </a:endParaRPr>
          </a:p>
          <a:p>
            <a:pPr lvl="2"/>
            <a:r>
              <a:rPr lang="en-US" sz="2200" dirty="0">
                <a:solidFill>
                  <a:srgbClr val="FFFFFF"/>
                </a:solidFill>
              </a:rPr>
              <a:t>Ended Python 2 support</a:t>
            </a:r>
          </a:p>
          <a:p>
            <a:pPr lvl="2"/>
            <a:r>
              <a:rPr lang="en-US" sz="2200" dirty="0">
                <a:solidFill>
                  <a:srgbClr val="FFFFFF"/>
                </a:solidFill>
              </a:rPr>
              <a:t>Included </a:t>
            </a:r>
            <a:r>
              <a:rPr lang="en-US" sz="2200" dirty="0" err="1">
                <a:solidFill>
                  <a:srgbClr val="FFFFFF"/>
                </a:solidFill>
              </a:rPr>
              <a:t>ipython</a:t>
            </a:r>
            <a:r>
              <a:rPr lang="en-US" sz="2200" dirty="0">
                <a:solidFill>
                  <a:srgbClr val="FFFFFF"/>
                </a:solidFill>
              </a:rPr>
              <a:t> notebook examples for:</a:t>
            </a:r>
          </a:p>
          <a:p>
            <a:pPr lvl="3"/>
            <a:r>
              <a:rPr lang="en-US" sz="2200" dirty="0">
                <a:solidFill>
                  <a:srgbClr val="FFFFFF"/>
                </a:solidFill>
              </a:rPr>
              <a:t>Approximate Bayesian Computation</a:t>
            </a:r>
          </a:p>
          <a:p>
            <a:pPr lvl="3"/>
            <a:r>
              <a:rPr lang="en-US" sz="2200" dirty="0">
                <a:solidFill>
                  <a:srgbClr val="FFFFFF"/>
                </a:solidFill>
              </a:rPr>
              <a:t>Hierarchical Bayes</a:t>
            </a:r>
          </a:p>
          <a:p>
            <a:pPr lvl="3"/>
            <a:r>
              <a:rPr lang="en-US" sz="2200" dirty="0">
                <a:solidFill>
                  <a:srgbClr val="FFFFFF"/>
                </a:solidFill>
              </a:rPr>
              <a:t>Neural Networks</a:t>
            </a:r>
          </a:p>
          <a:p>
            <a:pPr lvl="3"/>
            <a:r>
              <a:rPr lang="en-US" sz="2200" dirty="0">
                <a:solidFill>
                  <a:srgbClr val="FFFFFF"/>
                </a:solidFill>
              </a:rPr>
              <a:t>Convolutional Neural Networks</a:t>
            </a:r>
          </a:p>
          <a:p>
            <a:pPr lvl="3"/>
            <a:r>
              <a:rPr lang="en-US" sz="2200" dirty="0">
                <a:solidFill>
                  <a:srgbClr val="FFFFFF"/>
                </a:solidFill>
              </a:rPr>
              <a:t>Autoencoders (variational)</a:t>
            </a:r>
          </a:p>
          <a:p>
            <a:pPr marL="0" indent="0">
              <a:buNone/>
            </a:pPr>
            <a:r>
              <a:rPr lang="en-US" sz="2200" dirty="0"/>
              <a:t>	</a:t>
            </a:r>
          </a:p>
        </p:txBody>
      </p:sp>
    </p:spTree>
    <p:extLst>
      <p:ext uri="{BB962C8B-B14F-4D97-AF65-F5344CB8AC3E}">
        <p14:creationId xmlns:p14="http://schemas.microsoft.com/office/powerpoint/2010/main" val="1250224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F88F8-05B4-A64D-9C88-3F4366C41B39}"/>
              </a:ext>
            </a:extLst>
          </p:cNvPr>
          <p:cNvSpPr>
            <a:spLocks noGrp="1"/>
          </p:cNvSpPr>
          <p:nvPr>
            <p:ph type="title"/>
          </p:nvPr>
        </p:nvSpPr>
        <p:spPr/>
        <p:txBody>
          <a:bodyPr/>
          <a:lstStyle/>
          <a:p>
            <a:r>
              <a:rPr lang="en-US" dirty="0"/>
              <a:t>The year(s) ahead</a:t>
            </a:r>
          </a:p>
        </p:txBody>
      </p:sp>
      <p:sp>
        <p:nvSpPr>
          <p:cNvPr id="3" name="Text Placeholder 2">
            <a:extLst>
              <a:ext uri="{FF2B5EF4-FFF2-40B4-BE49-F238E27FC236}">
                <a16:creationId xmlns:a16="http://schemas.microsoft.com/office/drawing/2014/main" id="{F91BF51C-F926-EC49-8260-9BC3335439C6}"/>
              </a:ext>
            </a:extLst>
          </p:cNvPr>
          <p:cNvSpPr>
            <a:spLocks noGrp="1"/>
          </p:cNvSpPr>
          <p:nvPr>
            <p:ph type="body" idx="1"/>
          </p:nvPr>
        </p:nvSpPr>
        <p:spPr/>
        <p:txBody>
          <a:bodyPr>
            <a:normAutofit lnSpcReduction="10000"/>
          </a:bodyPr>
          <a:lstStyle/>
          <a:p>
            <a:r>
              <a:rPr lang="en-US" dirty="0"/>
              <a:t>Development of </a:t>
            </a:r>
            <a:r>
              <a:rPr lang="en-US" dirty="0" err="1"/>
              <a:t>astroML</a:t>
            </a:r>
            <a:endParaRPr lang="en-US" dirty="0"/>
          </a:p>
          <a:p>
            <a:pPr lvl="1"/>
            <a:r>
              <a:rPr lang="en-US" sz="2000" dirty="0"/>
              <a:t>We see </a:t>
            </a:r>
            <a:r>
              <a:rPr lang="en-US" sz="2000" dirty="0" err="1"/>
              <a:t>astroML</a:t>
            </a:r>
            <a:r>
              <a:rPr lang="en-US" sz="2000" dirty="0"/>
              <a:t> becoming a community driven package for machine learning tools that can be shared and (eventually) moved into more stable organizations such as </a:t>
            </a:r>
            <a:r>
              <a:rPr lang="en-US" sz="2000" dirty="0" err="1"/>
              <a:t>scikit</a:t>
            </a:r>
            <a:r>
              <a:rPr lang="en-US" sz="2000" dirty="0"/>
              <a:t>-learn and </a:t>
            </a:r>
            <a:r>
              <a:rPr lang="en-US" sz="2000" dirty="0" err="1"/>
              <a:t>astropy</a:t>
            </a:r>
            <a:r>
              <a:rPr lang="en-US" sz="2000" dirty="0"/>
              <a:t> (see the development of the time series period finding code)</a:t>
            </a:r>
          </a:p>
          <a:p>
            <a:pPr lvl="1"/>
            <a:r>
              <a:rPr lang="en-US" sz="2000" dirty="0"/>
              <a:t>In the next year we expect to release a package for regression that works on data with errors in all variables (see preview here); creation of deep learning examples and architectures; example packages for scaling machine learning using </a:t>
            </a:r>
            <a:r>
              <a:rPr lang="en-US" sz="2000" dirty="0" err="1"/>
              <a:t>dask</a:t>
            </a:r>
            <a:r>
              <a:rPr lang="en-US" sz="2000" dirty="0"/>
              <a:t> and spark; and transition of our example code into </a:t>
            </a:r>
            <a:r>
              <a:rPr lang="en-US" sz="2000" dirty="0" err="1"/>
              <a:t>ipython</a:t>
            </a:r>
            <a:r>
              <a:rPr lang="en-US" sz="2000" dirty="0"/>
              <a:t> notebooks</a:t>
            </a:r>
          </a:p>
          <a:p>
            <a:pPr lvl="1"/>
            <a:r>
              <a:rPr lang="en-US" sz="2000" dirty="0"/>
              <a:t>We would welcome ideas for areas you would like to see developed (or would like to help develop)</a:t>
            </a:r>
          </a:p>
        </p:txBody>
      </p:sp>
    </p:spTree>
    <p:extLst>
      <p:ext uri="{BB962C8B-B14F-4D97-AF65-F5344CB8AC3E}">
        <p14:creationId xmlns:p14="http://schemas.microsoft.com/office/powerpoint/2010/main" val="2347272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58095</TotalTime>
  <Words>513</Words>
  <Application>Microsoft Macintosh PowerPoint</Application>
  <PresentationFormat>On-screen Show (16:9)</PresentationFormat>
  <Paragraphs>46</Paragraphs>
  <Slides>7</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PowerPoint Presentation</vt:lpstr>
      <vt:lpstr>Welcome</vt:lpstr>
      <vt:lpstr>While we discuss astroML</vt:lpstr>
      <vt:lpstr>Outline of this workshop</vt:lpstr>
      <vt:lpstr>PowerPoint Presentation</vt:lpstr>
      <vt:lpstr>What is new in astroML</vt:lpstr>
      <vt:lpstr>The year(s) ahead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Andrew Connolly</dc:creator>
  <cp:lastModifiedBy>Andy Connolly</cp:lastModifiedBy>
  <cp:revision>414</cp:revision>
  <dcterms:created xsi:type="dcterms:W3CDTF">2015-01-30T16:03:04Z</dcterms:created>
  <dcterms:modified xsi:type="dcterms:W3CDTF">2019-12-31T01:11:21Z</dcterms:modified>
</cp:coreProperties>
</file>